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9"/>
  </p:notesMasterIdLst>
  <p:sldIdLst>
    <p:sldId id="256" r:id="rId2"/>
    <p:sldId id="263" r:id="rId3"/>
    <p:sldId id="264" r:id="rId4"/>
    <p:sldId id="266" r:id="rId5"/>
    <p:sldId id="265" r:id="rId6"/>
    <p:sldId id="260" r:id="rId7"/>
    <p:sldId id="267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E70"/>
    <a:srgbClr val="37707F"/>
    <a:srgbClr val="51675B"/>
    <a:srgbClr val="3D4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68572-0D77-4293-9024-DE71E37E7D13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44A9-8A0D-4970-89D9-3FDB9B4FB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9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74F3-2B62-40B3-BB81-40A9586C48EE}" type="datetime1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957-0C2D-4D91-9C19-8EDDA1D097BE}" type="datetime1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7676-9CD2-4B16-BBA6-4A753CA50555}" type="datetime1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5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9031-4AE7-48A0-A05B-3949D9A13D9F}" type="datetime1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C6E-C3D6-40AD-AC4A-28B19BE28715}" type="datetime1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78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EB37-37CC-40D9-8060-8ED5C382BBAB}" type="datetime1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247E-D1BB-44A0-A2EA-0B1642652C8E}" type="datetime1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8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9D7E-AFCB-4C22-A293-A80D4F3127CA}" type="datetime1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9FA-12DE-41C5-A272-516DC86C6B33}" type="datetime1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55C470-81C2-4C6D-AD03-90C6A6A032DA}" type="datetime1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5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01F3-C3A1-4D11-A295-F5B1774CA83B}" type="datetime1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8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EAD132-0C9D-4F81-B028-4C57123590DA}" type="datetime1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Департамент государственной службы и профилактики коррупции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3B6812-B3D5-4C33-A86C-9AE781C2CEE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Представление сведений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о расходах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Масалкина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16" y="5092075"/>
            <a:ext cx="1266884" cy="123276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69631"/>
              </p:ext>
            </p:extLst>
          </p:nvPr>
        </p:nvGraphicFramePr>
        <p:xfrm>
          <a:off x="337456" y="556181"/>
          <a:ext cx="7805057" cy="570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870"/>
                <a:gridCol w="5351187"/>
              </a:tblGrid>
              <a:tr h="31090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Основание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95" marR="63295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 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Перечне</a:t>
                      </a:r>
                      <a:r>
                        <a:rPr lang="ru-RU" sz="22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служащих </a:t>
                      </a:r>
                      <a:b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2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коррупционными 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рисками</a:t>
                      </a:r>
                    </a:p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Служащим, супругой (супругом),</a:t>
                      </a:r>
                      <a:b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ребенком совершена </a:t>
                      </a:r>
                      <a:r>
                        <a:rPr lang="ru-RU" sz="2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крупная сделка (сделки) &gt; </a:t>
                      </a: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3-х летний годовой доход служащего и супруги (супруга)</a:t>
                      </a:r>
                    </a:p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Претенденты раздел не заполняют</a:t>
                      </a:r>
                      <a:endParaRPr lang="ru-RU" sz="2200" b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95" marR="63295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8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  <a:t>Срок, куда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95" marR="63295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30 </a:t>
                      </a:r>
                      <a:r>
                        <a:rPr lang="ru-RU" sz="22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апреля</a:t>
                      </a:r>
                    </a:p>
                    <a:p>
                      <a:pPr marL="34290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кадровую </a:t>
                      </a:r>
                      <a:r>
                        <a:rPr lang="ru-RU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службу органа власти</a:t>
                      </a:r>
                    </a:p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Источники и основания  подтверждаются прилагаемыми документами</a:t>
                      </a:r>
                      <a:r>
                        <a:rPr lang="ru-RU" sz="2000" b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295" marR="63295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03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Отчетный период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95" marR="63295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января-31 декабря</a:t>
                      </a:r>
                      <a:endParaRPr lang="ru-RU" sz="2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95" marR="63295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71857"/>
              </p:ext>
            </p:extLst>
          </p:nvPr>
        </p:nvGraphicFramePr>
        <p:xfrm>
          <a:off x="377072" y="546754"/>
          <a:ext cx="7777114" cy="5608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736"/>
                <a:gridCol w="4845378"/>
              </a:tblGrid>
              <a:tr h="211160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Чьи 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  <a:t>сведения,</a:t>
                      </a:r>
                      <a:b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  <a:t>какие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Служащий, </a:t>
                      </a:r>
                      <a: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до </a:t>
                      </a:r>
                      <a:r>
                        <a:rPr lang="ru-RU" sz="2200" b="0" dirty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лет, </a:t>
                      </a:r>
                      <a: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супруг </a:t>
                      </a:r>
                      <a:r>
                        <a:rPr lang="ru-RU" sz="2200" b="0" dirty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(супруга</a:t>
                      </a:r>
                      <a: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Сведения о сделке (сделках)</a:t>
                      </a:r>
                      <a:b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об источниках сделок</a:t>
                      </a:r>
                      <a:endParaRPr lang="ru-RU" sz="2200" b="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692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</a:rPr>
                        <a:t>Возможность непредставления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предусмотрена</a:t>
                      </a:r>
                      <a:endParaRPr lang="ru-RU" sz="22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43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Контроль</a:t>
                      </a:r>
                      <a:b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за расходами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решению губернатора края </a:t>
                      </a:r>
                      <a:br>
                        <a:rPr lang="ru-RU" sz="20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 уполномоченного лица</a:t>
                      </a:r>
                    </a:p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Кадровая </a:t>
                      </a:r>
                      <a:r>
                        <a:rPr lang="ru-RU" sz="2200" dirty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</a:t>
                      </a:r>
                      <a:r>
                        <a:rPr lang="ru-RU" sz="220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госоргана</a:t>
                      </a:r>
                    </a:p>
                    <a:p>
                      <a:pPr marL="0" indent="0" algn="ctr">
                        <a:lnSpc>
                          <a:spcPts val="27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solidFill>
                            <a:srgbClr val="1E5E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ДГС и ПК</a:t>
                      </a:r>
                      <a:endParaRPr lang="ru-RU" sz="22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"/>
          <a:stretch/>
        </p:blipFill>
        <p:spPr>
          <a:xfrm>
            <a:off x="7657679" y="2676785"/>
            <a:ext cx="1486321" cy="14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876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757" y="5593001"/>
            <a:ext cx="8672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 по подстрочному тексту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наименованиям столбцов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5761" y="1729895"/>
            <a:ext cx="4206239" cy="2589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долевом строительстве: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раздел 2, когда заключен договор «о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долёвке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уплаченная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отчетный период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3-х летнего годового дохода служащего и супруги (супруга).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застройщик не выполнил обязательства - о них сообщаем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4938" y="2783350"/>
            <a:ext cx="4206239" cy="2589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spcAft>
                <a:spcPts val="0"/>
              </a:spcAft>
              <a:buClr>
                <a:srgbClr val="AEC4B8"/>
              </a:buClr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сделки: 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  <a:spcAft>
                <a:spcPts val="0"/>
              </a:spcAft>
              <a:buClr>
                <a:srgbClr val="AEC4B8"/>
              </a:buClr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раздел 2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аследовании, дарении, возведении жилого дома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земельном участке.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этом такое имущество, транспорт, ценные бумаги отражаются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соответствующих разделах справки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доходах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26389"/>
              </p:ext>
            </p:extLst>
          </p:nvPr>
        </p:nvGraphicFramePr>
        <p:xfrm>
          <a:off x="301658" y="725865"/>
          <a:ext cx="7833674" cy="542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095"/>
                <a:gridCol w="5142579"/>
              </a:tblGrid>
              <a:tr h="2020186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</a:rPr>
                        <a:t>Размещение</a:t>
                      </a:r>
                      <a:b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</a:rPr>
                        <a:t>на </a:t>
                      </a: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сайте органа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Источники совершения сделок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652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</a:rPr>
                        <a:t>Ответственность</a:t>
                      </a:r>
                    </a:p>
                    <a:p>
                      <a:pPr algn="l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Непредставление сведений </a:t>
                      </a:r>
                      <a:b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или представление  заведомо ложных сведений - коррупционное правонарушение, влекущее освобождение от </a:t>
                      </a:r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замещаемой </a:t>
                      </a:r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должности и </a:t>
                      </a:r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увольнение со службы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9" y="3431357"/>
            <a:ext cx="2658358" cy="28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Контроль за расходами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82" y="1737362"/>
            <a:ext cx="8851770" cy="4124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Основания принятия решения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достаточная информация о совершенной сделке/сделках и критерии ДГС и ПК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FF0000"/>
                </a:solidFill>
              </a:rPr>
              <a:t>Служащий должен быть готов к доказыванию законности источников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беседа, представление доп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материалов и документов, дача письменных пояснений)</a:t>
            </a:r>
          </a:p>
          <a:p>
            <a:pPr algn="ctr">
              <a:spcBef>
                <a:spcPts val="0"/>
              </a:spcBef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69875" indent="-182563"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&gt;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Кадровые службы вправе направлять запросы, наводить справки</a:t>
            </a:r>
          </a:p>
          <a:p>
            <a:pPr marL="269875" indent="-182563"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&gt;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 установлении превышения расходов над доходами       материалы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прокуратуру       в суд      изъятие имущества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AEC4B8"/>
              </a:buClr>
            </a:pPr>
            <a:r>
              <a:rPr lang="ru-RU" sz="2200" dirty="0" smtClean="0">
                <a:solidFill>
                  <a:srgbClr val="FF0000"/>
                </a:solidFill>
              </a:rPr>
              <a:t>Презумпция незаконности доходов (источников)*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AEC4B8"/>
              </a:buCl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имущество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 которому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 представлено сведений, подтверждающих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приобретение на законные доходы, подлежит изъятию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целом</a:t>
            </a:r>
            <a:endParaRPr lang="ru-RU" dirty="0" smtClean="0">
              <a:solidFill>
                <a:srgbClr val="1E5E7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543573" y="3925504"/>
            <a:ext cx="308009" cy="0"/>
          </a:xfrm>
          <a:prstGeom prst="straightConnector1">
            <a:avLst/>
          </a:prstGeom>
          <a:ln w="19050">
            <a:solidFill>
              <a:srgbClr val="1E5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19702" y="4193405"/>
            <a:ext cx="308009" cy="0"/>
          </a:xfrm>
          <a:prstGeom prst="straightConnector1">
            <a:avLst/>
          </a:prstGeom>
          <a:ln w="19050">
            <a:solidFill>
              <a:srgbClr val="1E5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20949" y="4180570"/>
            <a:ext cx="308009" cy="0"/>
          </a:xfrm>
          <a:prstGeom prst="straightConnector1">
            <a:avLst/>
          </a:prstGeom>
          <a:ln w="19050">
            <a:solidFill>
              <a:srgbClr val="1E5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80457" y="5991509"/>
            <a:ext cx="7540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r"/>
            <a:r>
              <a:rPr lang="ru-RU" dirty="0">
                <a:solidFill>
                  <a:srgbClr val="1E5E70"/>
                </a:solidFill>
              </a:rPr>
              <a:t>*</a:t>
            </a:r>
            <a:r>
              <a:rPr lang="ru-RU" sz="2000" dirty="0">
                <a:solidFill>
                  <a:srgbClr val="1E5E70"/>
                </a:solidFill>
              </a:rPr>
              <a:t>Постановление Конституционного Суда РФ от 29.11.2016 г. N 26-П</a:t>
            </a:r>
          </a:p>
        </p:txBody>
      </p:sp>
    </p:spTree>
    <p:extLst>
      <p:ext uri="{BB962C8B-B14F-4D97-AF65-F5344CB8AC3E}">
        <p14:creationId xmlns:p14="http://schemas.microsoft.com/office/powerpoint/2010/main" val="3871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584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ОБРАЗЕЦ ЗАПОЛНЕНИЯ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812-B3D5-4C33-A86C-9AE781C2CEEF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87389"/>
              </p:ext>
            </p:extLst>
          </p:nvPr>
        </p:nvGraphicFramePr>
        <p:xfrm>
          <a:off x="186203" y="917066"/>
          <a:ext cx="8758988" cy="5818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4740"/>
                <a:gridCol w="741832"/>
                <a:gridCol w="4298254"/>
                <a:gridCol w="1804162"/>
              </a:tblGrid>
              <a:tr h="80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Вид приобретенного имущества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Сумма сделки (руб.)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Источник получения средств,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за </a:t>
                      </a: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счет которых приобретено имущество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Основание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приобретения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Земельные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участки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Иное недвижимое имущество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Двухкомнатная квартира (614000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,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г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. Пермь,</a:t>
                      </a:r>
                      <a:r>
                        <a:rPr lang="ru-RU" sz="1600" baseline="0" dirty="0" smtClean="0">
                          <a:solidFill>
                            <a:srgbClr val="1E5E7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ул.Ким,1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-16, общая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площадь 58</a:t>
                      </a:r>
                      <a:r>
                        <a:rPr lang="ru-RU" sz="1600" baseline="0" dirty="0" smtClean="0">
                          <a:solidFill>
                            <a:srgbClr val="1E5E7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м</a:t>
                      </a:r>
                      <a:r>
                        <a:rPr lang="ru-RU" sz="1600" baseline="30000" dirty="0" smtClean="0">
                          <a:solidFill>
                            <a:srgbClr val="1E5E70"/>
                          </a:solidFill>
                          <a:effectLst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2 800 000,00</a:t>
                      </a:r>
                      <a:endParaRPr lang="ru-RU" sz="1600" b="1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Накопления семьи</a:t>
                      </a:r>
                      <a:r>
                        <a:rPr lang="ru-RU" sz="1600" baseline="0" dirty="0" smtClean="0">
                          <a:solidFill>
                            <a:srgbClr val="1E5E70"/>
                          </a:solidFill>
                          <a:effectLst/>
                        </a:rPr>
                        <a:t> за период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 2012–2015 гг.  в сумме 2 200 000 руб.; кредит наличными 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в сумме 300 000 руб. по договору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от 5.02.2016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г.</a:t>
                      </a:r>
                      <a:r>
                        <a:rPr lang="ru-RU" sz="1600" baseline="0" dirty="0" smtClean="0">
                          <a:solidFill>
                            <a:srgbClr val="1E5E7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№ 524/0600 с ПАО «ВТБ24»; денежные средства в размере 300 000 руб</a:t>
                      </a:r>
                      <a:r>
                        <a:rPr lang="ru-RU" sz="1600" smtClean="0">
                          <a:solidFill>
                            <a:srgbClr val="1E5E70"/>
                          </a:solidFill>
                          <a:effectLst/>
                        </a:rPr>
                        <a:t>., </a:t>
                      </a:r>
                      <a:r>
                        <a:rPr lang="ru-RU" sz="1600" smtClean="0">
                          <a:solidFill>
                            <a:srgbClr val="1E5E70"/>
                          </a:solidFill>
                          <a:effectLst/>
                        </a:rPr>
                        <a:t>полученные</a:t>
                      </a:r>
                      <a:br>
                        <a:rPr lang="ru-RU" sz="160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smtClean="0">
                          <a:solidFill>
                            <a:srgbClr val="1E5E70"/>
                          </a:solidFill>
                          <a:effectLst/>
                        </a:rPr>
                        <a:t>в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порядке дарения в 2016 г. от моей  матери Ивановой Н.Т.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Свидетельство 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о государственной регистрации права 77 ББ 758654 от 15.02.2016 г.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Договор купли-продажи от 14.02.2016г. 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Транспортные средства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Легковой автомобиль 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«Лада-Гранта», 2014 </a:t>
                      </a:r>
                      <a:r>
                        <a:rPr lang="ru-RU" sz="1600" dirty="0" err="1" smtClean="0">
                          <a:solidFill>
                            <a:srgbClr val="1E5E70"/>
                          </a:solidFill>
                          <a:effectLst/>
                        </a:rPr>
                        <a:t>г.в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350 000,00 </a:t>
                      </a:r>
                      <a:endParaRPr lang="ru-RU" sz="1600" b="1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Денежные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5E70"/>
                          </a:solidFill>
                          <a:effectLst/>
                          <a:uLnTx/>
                          <a:uFillTx/>
                        </a:rPr>
                        <a:t>денежные средства в размере 350 000 руб.,  полученные от продажи автомобиля «ВАЗ-21093», 2005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E5E70"/>
                          </a:solidFill>
                          <a:effectLst/>
                          <a:uLnTx/>
                          <a:uFillTx/>
                        </a:rPr>
                        <a:t>г.в</a:t>
                      </a: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E5E70"/>
                          </a:solidFill>
                          <a:effectLst/>
                          <a:uLnTx/>
                          <a:uFillTx/>
                        </a:rPr>
                        <a:t>.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Договор купли-продажи </a:t>
                      </a:r>
                      <a:b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</a:b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от 20.10.2016г.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Ценные 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бумаги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E5E70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1E5E70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1E5E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4770" marR="39370" marT="39370" marB="64770"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9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AEC4B8"/>
      </a:accent1>
      <a:accent2>
        <a:srgbClr val="86A79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791</TotalTime>
  <Words>225</Words>
  <Application>Microsoft Office PowerPoint</Application>
  <PresentationFormat>Экран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Ретро</vt:lpstr>
      <vt:lpstr>Представление сведений о расходах </vt:lpstr>
      <vt:lpstr>Презентация PowerPoint</vt:lpstr>
      <vt:lpstr>Презентация PowerPoint</vt:lpstr>
      <vt:lpstr>Особенности</vt:lpstr>
      <vt:lpstr>Презентация PowerPoint</vt:lpstr>
      <vt:lpstr>Контроль за расходами</vt:lpstr>
      <vt:lpstr>ОБРАЗЕЦ ЗАПОЛНЕНИЯ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Худякова Ирина Сергеевна</dc:creator>
  <cp:lastModifiedBy>Масалкина Анна Александровна</cp:lastModifiedBy>
  <cp:revision>165</cp:revision>
  <cp:lastPrinted>2017-02-16T09:21:34Z</cp:lastPrinted>
  <dcterms:created xsi:type="dcterms:W3CDTF">2016-01-19T08:05:25Z</dcterms:created>
  <dcterms:modified xsi:type="dcterms:W3CDTF">2017-02-20T08:41:17Z</dcterms:modified>
</cp:coreProperties>
</file>